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F11C0A68-E046-4EC3-98B0-8513CE1F989C}" type="datetimeFigureOut">
              <a:rPr lang="ar-IQ" smtClean="0"/>
              <a:pPr/>
              <a:t>10/02/1439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7F13E0A-4885-4CA6-82C9-41DDFD2DA5A7}"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11C0A68-E046-4EC3-98B0-8513CE1F989C}" type="datetimeFigureOut">
              <a:rPr lang="ar-IQ" smtClean="0"/>
              <a:pPr/>
              <a:t>10/02/1439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7F13E0A-4885-4CA6-82C9-41DDFD2DA5A7}"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11C0A68-E046-4EC3-98B0-8513CE1F989C}" type="datetimeFigureOut">
              <a:rPr lang="ar-IQ" smtClean="0"/>
              <a:pPr/>
              <a:t>10/02/1439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7F13E0A-4885-4CA6-82C9-41DDFD2DA5A7}"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11C0A68-E046-4EC3-98B0-8513CE1F989C}" type="datetimeFigureOut">
              <a:rPr lang="ar-IQ" smtClean="0"/>
              <a:pPr/>
              <a:t>10/02/1439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7F13E0A-4885-4CA6-82C9-41DDFD2DA5A7}"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11C0A68-E046-4EC3-98B0-8513CE1F989C}" type="datetimeFigureOut">
              <a:rPr lang="ar-IQ" smtClean="0"/>
              <a:pPr/>
              <a:t>10/02/1439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7F13E0A-4885-4CA6-82C9-41DDFD2DA5A7}"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F11C0A68-E046-4EC3-98B0-8513CE1F989C}" type="datetimeFigureOut">
              <a:rPr lang="ar-IQ" smtClean="0"/>
              <a:pPr/>
              <a:t>10/02/1439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7F13E0A-4885-4CA6-82C9-41DDFD2DA5A7}"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F11C0A68-E046-4EC3-98B0-8513CE1F989C}" type="datetimeFigureOut">
              <a:rPr lang="ar-IQ" smtClean="0"/>
              <a:pPr/>
              <a:t>10/02/1439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57F13E0A-4885-4CA6-82C9-41DDFD2DA5A7}"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F11C0A68-E046-4EC3-98B0-8513CE1F989C}" type="datetimeFigureOut">
              <a:rPr lang="ar-IQ" smtClean="0"/>
              <a:pPr/>
              <a:t>10/02/1439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57F13E0A-4885-4CA6-82C9-41DDFD2DA5A7}"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11C0A68-E046-4EC3-98B0-8513CE1F989C}" type="datetimeFigureOut">
              <a:rPr lang="ar-IQ" smtClean="0"/>
              <a:pPr/>
              <a:t>10/02/1439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7F13E0A-4885-4CA6-82C9-41DDFD2DA5A7}"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11C0A68-E046-4EC3-98B0-8513CE1F989C}" type="datetimeFigureOut">
              <a:rPr lang="ar-IQ" smtClean="0"/>
              <a:pPr/>
              <a:t>10/02/1439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7F13E0A-4885-4CA6-82C9-41DDFD2DA5A7}"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11C0A68-E046-4EC3-98B0-8513CE1F989C}" type="datetimeFigureOut">
              <a:rPr lang="ar-IQ" smtClean="0"/>
              <a:pPr/>
              <a:t>10/02/1439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7F13E0A-4885-4CA6-82C9-41DDFD2DA5A7}"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11C0A68-E046-4EC3-98B0-8513CE1F989C}" type="datetimeFigureOut">
              <a:rPr lang="ar-IQ" smtClean="0"/>
              <a:pPr/>
              <a:t>10/02/1439</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7F13E0A-4885-4CA6-82C9-41DDFD2DA5A7}"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style>
          <a:lnRef idx="1">
            <a:schemeClr val="accent2"/>
          </a:lnRef>
          <a:fillRef idx="2">
            <a:schemeClr val="accent2"/>
          </a:fillRef>
          <a:effectRef idx="1">
            <a:schemeClr val="accent2"/>
          </a:effectRef>
          <a:fontRef idx="minor">
            <a:schemeClr val="dk1"/>
          </a:fontRef>
        </p:style>
        <p:txBody>
          <a:bodyPr/>
          <a:lstStyle/>
          <a:p>
            <a:r>
              <a:rPr lang="en-US" dirty="0" smtClean="0"/>
              <a:t>Romanticism : A Brief Introduction</a:t>
            </a:r>
            <a:endParaRPr lang="ar-IQ" dirty="0"/>
          </a:p>
        </p:txBody>
      </p:sp>
      <p:sp>
        <p:nvSpPr>
          <p:cNvPr id="3" name="عنوان فرعي 2"/>
          <p:cNvSpPr>
            <a:spLocks noGrp="1"/>
          </p:cNvSpPr>
          <p:nvPr>
            <p:ph type="subTitle" idx="1"/>
          </p:nvPr>
        </p:nvSpPr>
        <p:spPr/>
        <p:txBody>
          <a:bodyPr>
            <a:normAutofit lnSpcReduction="10000"/>
          </a:bodyPr>
          <a:lstStyle/>
          <a:p>
            <a:pPr algn="just" rtl="0"/>
            <a:r>
              <a:rPr lang="en-US" sz="2000" dirty="0" smtClean="0"/>
              <a:t>It is an attitude or intellectual orientation which characterized many works of literature , painting , music , etc., in western civilization over a period of time from the late 18</a:t>
            </a:r>
            <a:r>
              <a:rPr lang="en-US" sz="2000" baseline="30000" dirty="0" smtClean="0"/>
              <a:t>th</a:t>
            </a:r>
            <a:r>
              <a:rPr lang="en-US" sz="2000" dirty="0" smtClean="0"/>
              <a:t> century to the mid 19</a:t>
            </a:r>
            <a:r>
              <a:rPr lang="en-US" sz="2000" baseline="30000" dirty="0" smtClean="0"/>
              <a:t>th</a:t>
            </a:r>
            <a:r>
              <a:rPr lang="en-US" sz="2000" dirty="0" smtClean="0"/>
              <a:t> century. It is seen as a rejection of the concept of order , calmness and rationality of the Neoclassical literature.                                                   </a:t>
            </a:r>
            <a:endParaRPr lang="ar-IQ"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r>
              <a:rPr lang="en-US" dirty="0" smtClean="0"/>
              <a:t>Romanticism : A Brief Introduction</a:t>
            </a:r>
            <a:endParaRPr lang="ar-IQ" dirty="0"/>
          </a:p>
        </p:txBody>
      </p:sp>
      <p:sp>
        <p:nvSpPr>
          <p:cNvPr id="3" name="عنصر نائب للمحتوى 2"/>
          <p:cNvSpPr>
            <a:spLocks noGrp="1"/>
          </p:cNvSpPr>
          <p:nvPr>
            <p:ph idx="1"/>
          </p:nvPr>
        </p:nvSpPr>
        <p:spPr/>
        <p:txBody>
          <a:bodyPr>
            <a:normAutofit/>
          </a:bodyPr>
          <a:lstStyle/>
          <a:p>
            <a:pPr algn="just" rtl="0"/>
            <a:r>
              <a:rPr lang="en-US" sz="2000" dirty="0" smtClean="0"/>
              <a:t>Romanticism emphasized the individual , the subjective , the irrational , the emotional and the supernatural .                                                                </a:t>
            </a:r>
          </a:p>
          <a:p>
            <a:pPr algn="just" rtl="0"/>
            <a:r>
              <a:rPr lang="en-US" sz="2000" dirty="0" smtClean="0"/>
              <a:t>The birth of this school in English poetry was in 1798 with the publication of the </a:t>
            </a:r>
            <a:r>
              <a:rPr lang="en-US" sz="2000" b="1" i="1" dirty="0" smtClean="0"/>
              <a:t>Lyrical Ballads </a:t>
            </a:r>
            <a:r>
              <a:rPr lang="en-US" sz="2000" dirty="0" smtClean="0"/>
              <a:t> by W . Wordsworth and S.T. Coleridge.                        </a:t>
            </a:r>
          </a:p>
          <a:p>
            <a:pPr algn="just" rtl="0"/>
            <a:r>
              <a:rPr lang="en-US" sz="2000" dirty="0" smtClean="0"/>
              <a:t>In the Preface to the second edition , Wordsworth laid down the principles of writing poetry such as the simplicity of language and subject matters     ,the return to human heart , imagination , legend.                                               </a:t>
            </a:r>
          </a:p>
          <a:p>
            <a:pPr algn="just" rtl="0"/>
            <a:r>
              <a:rPr lang="en-US" sz="2000" dirty="0" smtClean="0"/>
              <a:t>As a historical period , English Romanticism extends from 1798 to 1830’s when queen Victoria came to the throne of England and all the romantic poets except Wordsworth were dead.                                                                </a:t>
            </a:r>
            <a:r>
              <a:rPr lang="en-US" sz="2000" dirty="0" smtClean="0"/>
              <a:t>                                                         </a:t>
            </a:r>
            <a:endParaRPr lang="ar-IQ"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3"/>
          </a:lnRef>
          <a:fillRef idx="3">
            <a:schemeClr val="accent3"/>
          </a:fillRef>
          <a:effectRef idx="2">
            <a:schemeClr val="accent3"/>
          </a:effectRef>
          <a:fontRef idx="minor">
            <a:schemeClr val="lt1"/>
          </a:fontRef>
        </p:style>
        <p:txBody>
          <a:bodyPr/>
          <a:lstStyle/>
          <a:p>
            <a:r>
              <a:rPr lang="en-US" dirty="0" smtClean="0"/>
              <a:t>Characteristics</a:t>
            </a:r>
            <a:endParaRPr lang="ar-IQ" dirty="0"/>
          </a:p>
        </p:txBody>
      </p:sp>
      <p:sp>
        <p:nvSpPr>
          <p:cNvPr id="3" name="عنصر نائب للمحتوى 2"/>
          <p:cNvSpPr>
            <a:spLocks noGrp="1"/>
          </p:cNvSpPr>
          <p:nvPr>
            <p:ph idx="1"/>
          </p:nvPr>
        </p:nvSpPr>
        <p:spPr/>
        <p:txBody>
          <a:bodyPr/>
          <a:lstStyle/>
          <a:p>
            <a:pPr algn="just" rtl="0"/>
            <a:r>
              <a:rPr lang="en-US" sz="2000" dirty="0" smtClean="0"/>
              <a:t>A . Subjectivity : All the Romantic poetry is subjective . The poet does not care for rules and regulations but gives free expression to his own emotions. The poet writes according to his own fancy and Romantic poetry then is fanciful and introspective.                                                      </a:t>
            </a:r>
          </a:p>
          <a:p>
            <a:pPr algn="just" rtl="0"/>
            <a:r>
              <a:rPr lang="en-US" sz="2000" dirty="0" smtClean="0"/>
              <a:t>B. Spontaneity : Romantic poetry is the spontaneous  overflow of powerful feelings. The poet feels more than there is to feel and sees more than there is to see. Even ordinary objects and incidents excite his imagination .Poetry , for him , is not a craft but inspiration . The poet does not care for the perfection of form or clarity of expression. The result is often vagueness and obscurity.                                                                                         </a:t>
            </a:r>
            <a:endParaRPr lang="ar-IQ"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70C0"/>
          </a:solidFill>
        </p:spPr>
        <p:txBody>
          <a:bodyPr/>
          <a:lstStyle/>
          <a:p>
            <a:r>
              <a:rPr lang="en-US" dirty="0" smtClean="0"/>
              <a:t>Characteristics</a:t>
            </a:r>
            <a:endParaRPr lang="ar-IQ" dirty="0"/>
          </a:p>
        </p:txBody>
      </p:sp>
      <p:sp>
        <p:nvSpPr>
          <p:cNvPr id="3" name="عنصر نائب للمحتوى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algn="just" rtl="0"/>
            <a:r>
              <a:rPr lang="en-US" sz="2000" dirty="0" smtClean="0"/>
              <a:t>C. Love of the supernatural : The Romantic poet feels the existence of unseen powers in nature. The unseen is more real for him than the real world of senses . He is attracted then to stories of ghosts and witchcraft. This often makes Romantic poetry mystical and remote from everyday life experiences.                                                                                                           </a:t>
            </a:r>
          </a:p>
          <a:p>
            <a:pPr algn="just" rtl="0"/>
            <a:r>
              <a:rPr lang="en-US" sz="2000" dirty="0" smtClean="0"/>
              <a:t>D. Melancholy : The Romantic poet is a dissatisfied individual . He may be dissatisfied with circumstances of his own life , with his own age , with the literary conventions of the day or with the general fate of humanity . Romantic poetry then is pessimistic in tone.                                                     </a:t>
            </a:r>
            <a:endParaRPr lang="ar-IQ"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en-US" dirty="0" smtClean="0"/>
              <a:t>Characteristics</a:t>
            </a:r>
            <a:endParaRPr lang="ar-IQ" dirty="0"/>
          </a:p>
        </p:txBody>
      </p:sp>
      <p:sp>
        <p:nvSpPr>
          <p:cNvPr id="3" name="عنصر نائب للمحتوى 2"/>
          <p:cNvSpPr>
            <a:spLocks noGrp="1"/>
          </p:cNvSpPr>
          <p:nvPr>
            <p:ph idx="1"/>
          </p:nvPr>
        </p:nvSpPr>
        <p:spPr/>
        <p:txBody>
          <a:bodyPr>
            <a:normAutofit fontScale="92500" lnSpcReduction="10000"/>
          </a:bodyPr>
          <a:lstStyle/>
          <a:p>
            <a:pPr algn="just" rtl="0"/>
            <a:r>
              <a:rPr lang="en-US" sz="2000" dirty="0" smtClean="0"/>
              <a:t>E. Love of nature : poets may escape into nature for its beauty which characterizes all Romantic poetry. Romantic poetry carries us far away from the crowded city atmosphere into the fresh atmosphere outdoors.</a:t>
            </a:r>
          </a:p>
          <a:p>
            <a:pPr algn="just" rtl="0"/>
            <a:r>
              <a:rPr lang="en-US" sz="2000" dirty="0" smtClean="0"/>
              <a:t>F. Love of nature leads the Romantic poets to love simple people who live in the lap of nature. The Romantic poets then show sympathy for the poor and common people.</a:t>
            </a:r>
          </a:p>
          <a:p>
            <a:pPr algn="just" rtl="0"/>
            <a:r>
              <a:rPr lang="en-US" sz="2000" dirty="0" smtClean="0"/>
              <a:t>G. Romanticism is a revolt against all artificiality ; it stands for simplicity in theme and treatment .Not only the Romantic poets sympathize with the common man , but also they use his own simple language for their purposes. </a:t>
            </a:r>
          </a:p>
          <a:p>
            <a:pPr algn="just" rtl="0"/>
            <a:r>
              <a:rPr lang="en-US" sz="2000" dirty="0" smtClean="0"/>
              <a:t>H. Interest in the past particularly the Middle Ages :The Middle Ages have a special fascination for the Romantic poets for they not only provide them with a means of escape from unpleasant reality but also delight their heart with color and music. interest in the past leads the Romantic poets to experiment with meters and poetic forms such as the Spenserian stanza , the ballad  meter blank verse , the lyric , the ode and the sonnet.                                                                                                                 </a:t>
            </a:r>
            <a:endParaRPr lang="ar-IQ"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US" dirty="0" smtClean="0"/>
              <a:t>“ London “ by William Blake</a:t>
            </a:r>
            <a:endParaRPr lang="ar-IQ" dirty="0"/>
          </a:p>
        </p:txBody>
      </p:sp>
      <p:sp>
        <p:nvSpPr>
          <p:cNvPr id="3" name="عنصر نائب للمحتوى 2"/>
          <p:cNvSpPr>
            <a:spLocks noGrp="1"/>
          </p:cNvSpPr>
          <p:nvPr>
            <p:ph idx="1"/>
          </p:nvPr>
        </p:nvSpPr>
        <p:spPr/>
        <p:txBody>
          <a:bodyPr>
            <a:normAutofit fontScale="92500" lnSpcReduction="20000"/>
          </a:bodyPr>
          <a:lstStyle/>
          <a:p>
            <a:pPr algn="just" rtl="0"/>
            <a:r>
              <a:rPr lang="en-US" sz="2000" dirty="0" smtClean="0"/>
              <a:t>Form : “London” From “Songs of Experience “ is a poem of 16 lines </a:t>
            </a:r>
            <a:r>
              <a:rPr lang="ar-IQ" sz="2000" dirty="0" smtClean="0"/>
              <a:t>  </a:t>
            </a:r>
            <a:r>
              <a:rPr lang="en-US" sz="2000" dirty="0" smtClean="0"/>
              <a:t>composed of 4 quatrains with alternate lines rhyming.                       </a:t>
            </a:r>
          </a:p>
          <a:p>
            <a:pPr algn="just" rtl="0"/>
            <a:r>
              <a:rPr lang="en-US" sz="2000" dirty="0" smtClean="0"/>
              <a:t>Analysis                                                                                                          </a:t>
            </a:r>
          </a:p>
          <a:p>
            <a:pPr algn="just" rtl="0"/>
            <a:r>
              <a:rPr lang="en-US" sz="2000" dirty="0" smtClean="0"/>
              <a:t>The poet focuses on the condition of London which obviously does not set a good example . Each stanza of the poem points out ways in which the British monarchy and laws cause human suffering . The poem is written in the first person and tells of the narrator’s observations as he walks  through the streets of London. </a:t>
            </a:r>
          </a:p>
          <a:p>
            <a:pPr algn="just" rtl="0"/>
            <a:r>
              <a:rPr lang="en-US" sz="2000" dirty="0" smtClean="0"/>
              <a:t>Stanza 1 opens near the River Thames , the heart line of British Empire , it connects London with the rest of the world.</a:t>
            </a:r>
          </a:p>
          <a:p>
            <a:pPr algn="just" rtl="0"/>
            <a:r>
              <a:rPr lang="en-US" sz="2000" dirty="0" smtClean="0"/>
              <a:t>The speaker wanders through each “</a:t>
            </a:r>
            <a:r>
              <a:rPr lang="en-US" sz="2000" dirty="0" err="1" smtClean="0"/>
              <a:t>charter’d</a:t>
            </a:r>
            <a:r>
              <a:rPr lang="en-US" sz="2000" dirty="0" smtClean="0"/>
              <a:t> “ streets that happens to be “Near where the </a:t>
            </a:r>
            <a:r>
              <a:rPr lang="en-US" sz="2000" dirty="0" err="1" smtClean="0"/>
              <a:t>charter’d</a:t>
            </a:r>
            <a:r>
              <a:rPr lang="en-US" sz="2000" dirty="0" smtClean="0"/>
              <a:t> Thames does flow”.</a:t>
            </a:r>
          </a:p>
          <a:p>
            <a:pPr algn="just" rtl="0"/>
            <a:r>
              <a:rPr lang="en-US" sz="2000" dirty="0" smtClean="0"/>
              <a:t>The word “</a:t>
            </a:r>
            <a:r>
              <a:rPr lang="en-US" sz="2000" dirty="0" err="1" smtClean="0"/>
              <a:t>charter’d</a:t>
            </a:r>
            <a:r>
              <a:rPr lang="en-US" sz="2000" dirty="0" smtClean="0"/>
              <a:t> “ is repeated twice through which the poet suggests that the streets of London and  even the River Thames are the subject of the government control. In other words , all the streets of London become private that no one could walk freely through them. It is only  for few special people .</a:t>
            </a:r>
            <a:endParaRPr lang="ar-IQ"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r>
              <a:rPr lang="en-US" dirty="0" smtClean="0"/>
              <a:t>Analysis</a:t>
            </a:r>
            <a:endParaRPr lang="ar-IQ" dirty="0"/>
          </a:p>
        </p:txBody>
      </p:sp>
      <p:sp>
        <p:nvSpPr>
          <p:cNvPr id="3" name="عنصر نائب للمحتوى 2"/>
          <p:cNvSpPr>
            <a:spLocks noGrp="1"/>
          </p:cNvSpPr>
          <p:nvPr>
            <p:ph idx="1"/>
          </p:nvPr>
        </p:nvSpPr>
        <p:spPr/>
        <p:txBody>
          <a:bodyPr>
            <a:normAutofit/>
          </a:bodyPr>
          <a:lstStyle/>
          <a:p>
            <a:pPr algn="just" rtl="0"/>
            <a:r>
              <a:rPr lang="en-US" sz="2000" dirty="0" smtClean="0"/>
              <a:t>The speaker then challenges the city system by walking aimlessly through these streets. He is able to “mark” or observe “marks of weakness “ “marks of woe “ in every face he meets. Everybody seems tired , hurt and in pain. He hears fear and repression in every voice of them. People are oppressed by the authority and are unable to express their feelings . There is restriction on every cry of men as they are mentally restricted by kings and priests ( protectors).  </a:t>
            </a:r>
          </a:p>
          <a:p>
            <a:pPr algn="just" rtl="0"/>
            <a:r>
              <a:rPr lang="en-US" sz="2000" dirty="0" smtClean="0"/>
              <a:t>The images of the chimney sweeper, the hapless soldier and the prostitute (stanza 4) stand for aspect of city life.</a:t>
            </a:r>
          </a:p>
          <a:p>
            <a:pPr algn="just" rtl="0"/>
            <a:r>
              <a:rPr lang="en-US" sz="2000" dirty="0" smtClean="0"/>
              <a:t>                                                                                       </a:t>
            </a:r>
            <a:endParaRPr lang="ar-IQ"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lstStyle/>
          <a:p>
            <a:r>
              <a:rPr lang="en-US" dirty="0" smtClean="0"/>
              <a:t>Analysis</a:t>
            </a:r>
            <a:endParaRPr lang="ar-IQ" dirty="0"/>
          </a:p>
        </p:txBody>
      </p:sp>
      <p:sp>
        <p:nvSpPr>
          <p:cNvPr id="3" name="عنصر نائب للمحتوى 2"/>
          <p:cNvSpPr>
            <a:spLocks noGrp="1"/>
          </p:cNvSpPr>
          <p:nvPr>
            <p:ph idx="1"/>
          </p:nvPr>
        </p:nvSpPr>
        <p:spPr/>
        <p:txBody>
          <a:bodyPr>
            <a:normAutofit/>
          </a:bodyPr>
          <a:lstStyle/>
          <a:p>
            <a:pPr algn="just" rtl="0"/>
            <a:r>
              <a:rPr lang="en-US" sz="2000" dirty="0" smtClean="0"/>
              <a:t>We see exploited children depraved of happy childhood , a young man </a:t>
            </a:r>
            <a:r>
              <a:rPr lang="ar-IQ" sz="2000" dirty="0" smtClean="0"/>
              <a:t> </a:t>
            </a:r>
            <a:r>
              <a:rPr lang="en-US" sz="2000" dirty="0" smtClean="0"/>
              <a:t>who is condemned to die in war and debased love (the protected).                    </a:t>
            </a:r>
          </a:p>
          <a:p>
            <a:pPr algn="just" rtl="0"/>
            <a:r>
              <a:rPr lang="en-US" sz="2000" dirty="0" smtClean="0"/>
              <a:t>The </a:t>
            </a:r>
            <a:r>
              <a:rPr lang="en-US" sz="2000" dirty="0" smtClean="0"/>
              <a:t>poet blames the priests for frightening children with their severe religious and moral teachings and the king for shedding the blood of helpless soldier.                                                                                               </a:t>
            </a:r>
          </a:p>
          <a:p>
            <a:pPr algn="just" rtl="0"/>
            <a:r>
              <a:rPr lang="en-US" sz="2000" dirty="0" smtClean="0"/>
              <a:t>The fourth stanza depicts the gloomy future of London inhabitants . The nighttime holds nothing more promising ; the prostitute curses marriage because the new born baby is condemned to die being infected with venereal disease. The poet refers to syphilis, which was wide spread at the time, as a symbol for all that is wrong with London.  Rebirth and regeneration then are tainted by the blight of venereal disease. The final </a:t>
            </a:r>
            <a:r>
              <a:rPr lang="ar-IQ" sz="2000" dirty="0" smtClean="0"/>
              <a:t> </a:t>
            </a:r>
            <a:r>
              <a:rPr lang="en-US" sz="2000" dirty="0" smtClean="0"/>
              <a:t>image of “marriage hearse” is vehicle in which love and desire combine with death and destruction .                                                                                 </a:t>
            </a:r>
            <a:endParaRPr lang="ar-IQ" sz="2000"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TotalTime>
  <Words>1074</Words>
  <Application>Microsoft Office PowerPoint</Application>
  <PresentationFormat>عرض على الشاشة (3:4)‏</PresentationFormat>
  <Paragraphs>33</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سمة Office</vt:lpstr>
      <vt:lpstr>Romanticism : A Brief Introduction</vt:lpstr>
      <vt:lpstr>Romanticism : A Brief Introduction</vt:lpstr>
      <vt:lpstr>Characteristics</vt:lpstr>
      <vt:lpstr>Characteristics</vt:lpstr>
      <vt:lpstr>Characteristics</vt:lpstr>
      <vt:lpstr>“ London “ by William Blake</vt:lpstr>
      <vt:lpstr>Analysis</vt:lpstr>
      <vt:lpstr>Analysis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Romanticism : A Brief Introduction</dc:title>
  <dc:creator>dijla 2014</dc:creator>
  <cp:lastModifiedBy>aiad</cp:lastModifiedBy>
  <cp:revision>15</cp:revision>
  <dcterms:created xsi:type="dcterms:W3CDTF">2016-11-04T06:00:47Z</dcterms:created>
  <dcterms:modified xsi:type="dcterms:W3CDTF">2017-10-30T12:48:40Z</dcterms:modified>
</cp:coreProperties>
</file>